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40"/>
    <p:sldId id="257" r:id="rId41"/>
    <p:sldId id="258" r:id="rId42"/>
    <p:sldId id="259" r:id="rId43"/>
    <p:sldId id="260" r:id="rId44"/>
    <p:sldId id="261" r:id="rId45"/>
    <p:sldId id="262" r:id="rId46"/>
    <p:sldId id="263" r:id="rId47"/>
    <p:sldId id="264" r:id="rId48"/>
    <p:sldId id="265" r:id="rId49"/>
    <p:sldId id="266" r:id="rId50"/>
    <p:sldId id="267" r:id="rId51"/>
    <p:sldId id="268" r:id="rId5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aleway" charset="1" panose="00000000000000000000"/>
      <p:regular r:id="rId10"/>
    </p:embeddedFont>
    <p:embeddedFont>
      <p:font typeface="Raleway Bold" charset="1" panose="00000000000000000000"/>
      <p:regular r:id="rId11"/>
    </p:embeddedFont>
    <p:embeddedFont>
      <p:font typeface="Raleway Italics" charset="1" panose="00000000000000000000"/>
      <p:regular r:id="rId12"/>
    </p:embeddedFont>
    <p:embeddedFont>
      <p:font typeface="Raleway Bold Italics" charset="1" panose="00000000000000000000"/>
      <p:regular r:id="rId13"/>
    </p:embeddedFont>
    <p:embeddedFont>
      <p:font typeface="Raleway Thin" charset="1" panose="00000000000000000000"/>
      <p:regular r:id="rId14"/>
    </p:embeddedFont>
    <p:embeddedFont>
      <p:font typeface="Raleway Thin Italics" charset="1" panose="00000000000000000000"/>
      <p:regular r:id="rId15"/>
    </p:embeddedFont>
    <p:embeddedFont>
      <p:font typeface="Raleway Extra-Light" charset="1" panose="00000000000000000000"/>
      <p:regular r:id="rId16"/>
    </p:embeddedFont>
    <p:embeddedFont>
      <p:font typeface="Raleway Extra-Light Italics" charset="1" panose="00000000000000000000"/>
      <p:regular r:id="rId17"/>
    </p:embeddedFont>
    <p:embeddedFont>
      <p:font typeface="Raleway Light" charset="1" panose="00000000000000000000"/>
      <p:regular r:id="rId18"/>
    </p:embeddedFont>
    <p:embeddedFont>
      <p:font typeface="Raleway Light Italics" charset="1" panose="00000000000000000000"/>
      <p:regular r:id="rId19"/>
    </p:embeddedFont>
    <p:embeddedFont>
      <p:font typeface="Raleway Medium" charset="1" panose="00000000000000000000"/>
      <p:regular r:id="rId20"/>
    </p:embeddedFont>
    <p:embeddedFont>
      <p:font typeface="Raleway Medium Italics" charset="1" panose="00000000000000000000"/>
      <p:regular r:id="rId21"/>
    </p:embeddedFont>
    <p:embeddedFont>
      <p:font typeface="Raleway Semi-Bold" charset="1" panose="00000000000000000000"/>
      <p:regular r:id="rId22"/>
    </p:embeddedFont>
    <p:embeddedFont>
      <p:font typeface="Raleway Semi-Bold Italics" charset="1" panose="00000000000000000000"/>
      <p:regular r:id="rId23"/>
    </p:embeddedFont>
    <p:embeddedFont>
      <p:font typeface="Raleway Ultra-Bold" charset="1" panose="00000000000000000000"/>
      <p:regular r:id="rId24"/>
    </p:embeddedFont>
    <p:embeddedFont>
      <p:font typeface="Raleway Ultra-Bold Italics" charset="1" panose="00000000000000000000"/>
      <p:regular r:id="rId25"/>
    </p:embeddedFont>
    <p:embeddedFont>
      <p:font typeface="Raleway Heavy" charset="1" panose="00000000000000000000"/>
      <p:regular r:id="rId26"/>
    </p:embeddedFont>
    <p:embeddedFont>
      <p:font typeface="Raleway Heavy Italics" charset="1" panose="00000000000000000000"/>
      <p:regular r:id="rId27"/>
    </p:embeddedFont>
    <p:embeddedFont>
      <p:font typeface="Inter" charset="1" panose="020B0502030000000004"/>
      <p:regular r:id="rId28"/>
    </p:embeddedFont>
    <p:embeddedFont>
      <p:font typeface="Inter Bold" charset="1" panose="020B0802030000000004"/>
      <p:regular r:id="rId29"/>
    </p:embeddedFont>
    <p:embeddedFont>
      <p:font typeface="Inter Italics" charset="1" panose="020B0502030000000004"/>
      <p:regular r:id="rId30"/>
    </p:embeddedFont>
    <p:embeddedFont>
      <p:font typeface="Inter Bold Italics" charset="1" panose="020B0802030000000004"/>
      <p:regular r:id="rId31"/>
    </p:embeddedFont>
    <p:embeddedFont>
      <p:font typeface="Inter Thin" charset="1" panose="020B0A02050000000004"/>
      <p:regular r:id="rId32"/>
    </p:embeddedFont>
    <p:embeddedFont>
      <p:font typeface="Inter Thin Italics" charset="1" panose="020B0A02050000000004"/>
      <p:regular r:id="rId33"/>
    </p:embeddedFont>
    <p:embeddedFont>
      <p:font typeface="Inter Extra-Light" charset="1" panose="02000503000000020004"/>
      <p:regular r:id="rId34"/>
    </p:embeddedFont>
    <p:embeddedFont>
      <p:font typeface="Inter Light" charset="1" panose="02000503000000020004"/>
      <p:regular r:id="rId35"/>
    </p:embeddedFont>
    <p:embeddedFont>
      <p:font typeface="Inter Medium" charset="1" panose="02000503000000020004"/>
      <p:regular r:id="rId36"/>
    </p:embeddedFont>
    <p:embeddedFont>
      <p:font typeface="Inter Semi-Bold" charset="1" panose="02000503000000020004"/>
      <p:regular r:id="rId37"/>
    </p:embeddedFont>
    <p:embeddedFont>
      <p:font typeface="Inter Ultra-Bold" charset="1" panose="02000503000000020004"/>
      <p:regular r:id="rId38"/>
    </p:embeddedFont>
    <p:embeddedFont>
      <p:font typeface="Inter Heavy" charset="1" panose="02000503000000020004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slides/slide1.xml" Type="http://schemas.openxmlformats.org/officeDocument/2006/relationships/slide"/><Relationship Id="rId41" Target="slides/slide2.xml" Type="http://schemas.openxmlformats.org/officeDocument/2006/relationships/slide"/><Relationship Id="rId42" Target="slides/slide3.xml" Type="http://schemas.openxmlformats.org/officeDocument/2006/relationships/slide"/><Relationship Id="rId43" Target="slides/slide4.xml" Type="http://schemas.openxmlformats.org/officeDocument/2006/relationships/slide"/><Relationship Id="rId44" Target="slides/slide5.xml" Type="http://schemas.openxmlformats.org/officeDocument/2006/relationships/slide"/><Relationship Id="rId45" Target="slides/slide6.xml" Type="http://schemas.openxmlformats.org/officeDocument/2006/relationships/slide"/><Relationship Id="rId46" Target="slides/slide7.xml" Type="http://schemas.openxmlformats.org/officeDocument/2006/relationships/slide"/><Relationship Id="rId47" Target="slides/slide8.xml" Type="http://schemas.openxmlformats.org/officeDocument/2006/relationships/slide"/><Relationship Id="rId48" Target="slides/slide9.xml" Type="http://schemas.openxmlformats.org/officeDocument/2006/relationships/slide"/><Relationship Id="rId49" Target="slides/slide10.xml" Type="http://schemas.openxmlformats.org/officeDocument/2006/relationships/slide"/><Relationship Id="rId5" Target="tableStyles.xml" Type="http://schemas.openxmlformats.org/officeDocument/2006/relationships/tableStyles"/><Relationship Id="rId50" Target="slides/slide11.xml" Type="http://schemas.openxmlformats.org/officeDocument/2006/relationships/slide"/><Relationship Id="rId51" Target="slides/slide12.xml" Type="http://schemas.openxmlformats.org/officeDocument/2006/relationships/slide"/><Relationship Id="rId52" Target="slides/slide13.xml" Type="http://schemas.openxmlformats.org/officeDocument/2006/relationships/slide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Relationship Id="rId3" Target="../media/image1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421529" y="1028700"/>
            <a:ext cx="3050272" cy="4352350"/>
          </a:xfrm>
          <a:custGeom>
            <a:avLst/>
            <a:gdLst/>
            <a:ahLst/>
            <a:cxnLst/>
            <a:rect r="r" b="b" t="t" l="l"/>
            <a:pathLst>
              <a:path h="4352350" w="3050272">
                <a:moveTo>
                  <a:pt x="0" y="0"/>
                </a:moveTo>
                <a:lnTo>
                  <a:pt x="3050272" y="0"/>
                </a:lnTo>
                <a:lnTo>
                  <a:pt x="3050272" y="4352350"/>
                </a:lnTo>
                <a:lnTo>
                  <a:pt x="0" y="4352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504102" y="8637379"/>
            <a:ext cx="5252623" cy="770385"/>
          </a:xfrm>
          <a:custGeom>
            <a:avLst/>
            <a:gdLst/>
            <a:ahLst/>
            <a:cxnLst/>
            <a:rect r="r" b="b" t="t" l="l"/>
            <a:pathLst>
              <a:path h="770385" w="5252623">
                <a:moveTo>
                  <a:pt x="0" y="0"/>
                </a:moveTo>
                <a:lnTo>
                  <a:pt x="5252622" y="0"/>
                </a:lnTo>
                <a:lnTo>
                  <a:pt x="5252622" y="770385"/>
                </a:lnTo>
                <a:lnTo>
                  <a:pt x="0" y="7703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575061" y="5921649"/>
            <a:ext cx="15137877" cy="10622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649"/>
              </a:lnSpc>
            </a:pPr>
            <a:r>
              <a:rPr lang="en-US" sz="6178" spc="1235">
                <a:solidFill>
                  <a:srgbClr val="504C44"/>
                </a:solidFill>
                <a:latin typeface="Raleway"/>
              </a:rPr>
              <a:t>COMMUNITY SCORECARD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4481093" y="7368522"/>
            <a:ext cx="9325815" cy="7890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86"/>
              </a:lnSpc>
            </a:pPr>
            <a:r>
              <a:rPr lang="en-US" sz="4561" spc="912">
                <a:solidFill>
                  <a:srgbClr val="504C44"/>
                </a:solidFill>
                <a:latin typeface="Inter"/>
              </a:rPr>
              <a:t>DISAGGREGATED DATA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762876" y="3600466"/>
            <a:ext cx="5369723" cy="6193619"/>
            <a:chOff x="0" y="0"/>
            <a:chExt cx="1414248" cy="163124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414248" cy="1631241"/>
            </a:xfrm>
            <a:custGeom>
              <a:avLst/>
              <a:gdLst/>
              <a:ahLst/>
              <a:cxnLst/>
              <a:rect r="r" b="b" t="t" l="l"/>
              <a:pathLst>
                <a:path h="1631241" w="1414248">
                  <a:moveTo>
                    <a:pt x="0" y="0"/>
                  </a:moveTo>
                  <a:lnTo>
                    <a:pt x="1414248" y="0"/>
                  </a:lnTo>
                  <a:lnTo>
                    <a:pt x="1414248" y="1631241"/>
                  </a:lnTo>
                  <a:lnTo>
                    <a:pt x="0" y="1631241"/>
                  </a:lnTo>
                  <a:close/>
                </a:path>
              </a:pathLst>
            </a:custGeom>
            <a:solidFill>
              <a:srgbClr val="F1EDE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1414248" cy="16788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6902769" y="305197"/>
            <a:ext cx="10570125" cy="9676607"/>
          </a:xfrm>
          <a:custGeom>
            <a:avLst/>
            <a:gdLst/>
            <a:ahLst/>
            <a:cxnLst/>
            <a:rect r="r" b="b" t="t" l="l"/>
            <a:pathLst>
              <a:path h="9676607" w="10570125">
                <a:moveTo>
                  <a:pt x="0" y="0"/>
                </a:moveTo>
                <a:lnTo>
                  <a:pt x="10570125" y="0"/>
                </a:lnTo>
                <a:lnTo>
                  <a:pt x="10570125" y="9676606"/>
                </a:lnTo>
                <a:lnTo>
                  <a:pt x="0" y="9676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62646" y="4387707"/>
            <a:ext cx="4631572" cy="49485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504C44"/>
                </a:solidFill>
                <a:latin typeface="Inter"/>
              </a:rPr>
              <a:t>When we parse the data yet another way - by race - we see another story. One that allows us to ask fruitful questions about how Hispanic youth are being served by the current system, and how we might design interventions for success.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62646" y="3881294"/>
            <a:ext cx="3931182" cy="3587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>
                <a:solidFill>
                  <a:srgbClr val="504C44"/>
                </a:solidFill>
                <a:latin typeface="Raleway Bold"/>
              </a:rPr>
              <a:t>DISAGGREGATED DATA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73295" y="2956897"/>
            <a:ext cx="4512422" cy="4373206"/>
            <a:chOff x="0" y="0"/>
            <a:chExt cx="6016563" cy="583094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5627" t="0" r="15627" b="0"/>
            <a:stretch>
              <a:fillRect/>
            </a:stretch>
          </p:blipFill>
          <p:spPr>
            <a:xfrm flipH="false" flipV="false">
              <a:off x="0" y="0"/>
              <a:ext cx="6016563" cy="5830941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144000" y="3282993"/>
            <a:ext cx="6704685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Raleway"/>
              </a:rPr>
              <a:t>DEPRESSION RATES AMONG TEENS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5218728"/>
            <a:ext cx="5817793" cy="1663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504C44"/>
                </a:solidFill>
                <a:latin typeface="Inter"/>
              </a:rPr>
              <a:t> </a:t>
            </a:r>
            <a:r>
              <a:rPr lang="en-US" sz="2400">
                <a:solidFill>
                  <a:srgbClr val="504C44"/>
                </a:solidFill>
                <a:latin typeface="Inter"/>
              </a:rPr>
              <a:t>Children with strong social-emotional skills are more likely to graduate high school, complete a college degree and obtain stable employment.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99463" y="561254"/>
            <a:ext cx="11667659" cy="9164491"/>
          </a:xfrm>
          <a:custGeom>
            <a:avLst/>
            <a:gdLst/>
            <a:ahLst/>
            <a:cxnLst/>
            <a:rect r="r" b="b" t="t" l="l"/>
            <a:pathLst>
              <a:path h="9164491" w="11667659">
                <a:moveTo>
                  <a:pt x="0" y="0"/>
                </a:moveTo>
                <a:lnTo>
                  <a:pt x="11667659" y="0"/>
                </a:lnTo>
                <a:lnTo>
                  <a:pt x="11667659" y="9164492"/>
                </a:lnTo>
                <a:lnTo>
                  <a:pt x="0" y="91644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70843" y="1028700"/>
            <a:ext cx="5128620" cy="2966282"/>
            <a:chOff x="0" y="0"/>
            <a:chExt cx="6838159" cy="3955043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6838159" cy="3955043"/>
              <a:chOff x="0" y="0"/>
              <a:chExt cx="1350748" cy="781243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350747" cy="781243"/>
              </a:xfrm>
              <a:custGeom>
                <a:avLst/>
                <a:gdLst/>
                <a:ahLst/>
                <a:cxnLst/>
                <a:rect r="r" b="b" t="t" l="l"/>
                <a:pathLst>
                  <a:path h="781243" w="1350747">
                    <a:moveTo>
                      <a:pt x="0" y="0"/>
                    </a:moveTo>
                    <a:lnTo>
                      <a:pt x="1350747" y="0"/>
                    </a:lnTo>
                    <a:lnTo>
                      <a:pt x="1350747" y="781243"/>
                    </a:lnTo>
                    <a:lnTo>
                      <a:pt x="0" y="781243"/>
                    </a:lnTo>
                    <a:close/>
                  </a:path>
                </a:pathLst>
              </a:custGeom>
              <a:solidFill>
                <a:srgbClr val="F1EDE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350748" cy="828868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75903" y="1055842"/>
              <a:ext cx="5675364" cy="2613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504C44"/>
                  </a:solidFill>
                  <a:latin typeface="Inter"/>
                </a:rPr>
                <a:t>When we look at the overall picture, depression is on the rise among teens.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75903" y="413168"/>
              <a:ext cx="2705529" cy="459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504C44"/>
                  </a:solidFill>
                  <a:latin typeface="Raleway Bold"/>
                </a:rPr>
                <a:t>TOPLINE DATA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534490" y="734713"/>
            <a:ext cx="11420472" cy="8817573"/>
          </a:xfrm>
          <a:custGeom>
            <a:avLst/>
            <a:gdLst/>
            <a:ahLst/>
            <a:cxnLst/>
            <a:rect r="r" b="b" t="t" l="l"/>
            <a:pathLst>
              <a:path h="8817573" w="11420472">
                <a:moveTo>
                  <a:pt x="0" y="0"/>
                </a:moveTo>
                <a:lnTo>
                  <a:pt x="11420472" y="0"/>
                </a:lnTo>
                <a:lnTo>
                  <a:pt x="11420472" y="8817574"/>
                </a:lnTo>
                <a:lnTo>
                  <a:pt x="0" y="88175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64049" y="4399818"/>
            <a:ext cx="6070441" cy="5152469"/>
            <a:chOff x="0" y="0"/>
            <a:chExt cx="8093921" cy="6869958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782253" cy="6869958"/>
              <a:chOff x="0" y="0"/>
              <a:chExt cx="1537235" cy="1357029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537235" cy="1357029"/>
              </a:xfrm>
              <a:custGeom>
                <a:avLst/>
                <a:gdLst/>
                <a:ahLst/>
                <a:cxnLst/>
                <a:rect r="r" b="b" t="t" l="l"/>
                <a:pathLst>
                  <a:path h="1357029" w="1537235">
                    <a:moveTo>
                      <a:pt x="0" y="0"/>
                    </a:moveTo>
                    <a:lnTo>
                      <a:pt x="1537235" y="0"/>
                    </a:lnTo>
                    <a:lnTo>
                      <a:pt x="1537235" y="1357029"/>
                    </a:lnTo>
                    <a:lnTo>
                      <a:pt x="0" y="1357029"/>
                    </a:lnTo>
                    <a:close/>
                  </a:path>
                </a:pathLst>
              </a:custGeom>
              <a:solidFill>
                <a:srgbClr val="F1EDE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537235" cy="1404654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441200" y="1008710"/>
              <a:ext cx="7652721" cy="5255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504C44"/>
                  </a:solidFill>
                  <a:latin typeface="Inter"/>
                </a:rPr>
                <a:t>When we look at the data by race, we see that rates of depression are consistently higher among Hispanic youth - pre-and post-pandemic. This is another opportunity to ask why, and how can this population be better served by our systems?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41200" y="333455"/>
              <a:ext cx="6728371" cy="459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504C44"/>
                  </a:solidFill>
                  <a:latin typeface="Raleway Bold"/>
                </a:rPr>
                <a:t>DISAGGREGATED DATA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289861" y="1028700"/>
            <a:ext cx="11397298" cy="8229600"/>
            <a:chOff x="0" y="0"/>
            <a:chExt cx="3001758" cy="216746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3001757" cy="2167467"/>
            </a:xfrm>
            <a:custGeom>
              <a:avLst/>
              <a:gdLst/>
              <a:ahLst/>
              <a:cxnLst/>
              <a:rect r="r" b="b" t="t" l="l"/>
              <a:pathLst>
                <a:path h="2167467" w="3001757">
                  <a:moveTo>
                    <a:pt x="0" y="0"/>
                  </a:moveTo>
                  <a:lnTo>
                    <a:pt x="3001757" y="0"/>
                  </a:lnTo>
                  <a:lnTo>
                    <a:pt x="3001757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1EDE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3001758" cy="221509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1376181" y="3223716"/>
            <a:ext cx="4621958" cy="3839568"/>
            <a:chOff x="0" y="0"/>
            <a:chExt cx="6162611" cy="5119424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2"/>
            <a:srcRect l="9899" t="0" r="9899" b="0"/>
            <a:stretch>
              <a:fillRect/>
            </a:stretch>
          </p:blipFill>
          <p:spPr>
            <a:xfrm flipH="false" flipV="false">
              <a:off x="0" y="0"/>
              <a:ext cx="6162611" cy="5119424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3251785" y="1456129"/>
            <a:ext cx="5729344" cy="2089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Raleway"/>
              </a:rPr>
              <a:t>WHY DISAGGREGATE THE DATA?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251785" y="3919729"/>
            <a:ext cx="7567764" cy="51123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</a:pPr>
            <a:r>
              <a:rPr lang="en-US" sz="2700">
                <a:solidFill>
                  <a:srgbClr val="504C44"/>
                </a:solidFill>
                <a:latin typeface="Inter"/>
              </a:rPr>
              <a:t>By breaking the data down according to distinct groups (disaggregating the data), we can see that there are instances when certain populations are not being well-served.</a:t>
            </a:r>
          </a:p>
          <a:p>
            <a:pPr>
              <a:lnSpc>
                <a:spcPts val="3779"/>
              </a:lnSpc>
            </a:pPr>
          </a:p>
          <a:p>
            <a:pPr>
              <a:lnSpc>
                <a:spcPts val="3779"/>
              </a:lnSpc>
            </a:pPr>
            <a:r>
              <a:rPr lang="en-US" sz="2700">
                <a:solidFill>
                  <a:srgbClr val="504C44"/>
                </a:solidFill>
                <a:latin typeface="Inter"/>
              </a:rPr>
              <a:t>Disparities related to income, gender and race come to light, and are thereby easier to effectively address.</a:t>
            </a:r>
            <a:r>
              <a:rPr lang="en-US" sz="2700">
                <a:solidFill>
                  <a:srgbClr val="504C44"/>
                </a:solidFill>
                <a:latin typeface="Inter"/>
              </a:rPr>
              <a:t> Areas of greatest need are also areas with the greatest potential for impact.</a:t>
            </a:r>
          </a:p>
          <a:p>
            <a:pPr>
              <a:lnSpc>
                <a:spcPts val="2800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4096104" y="7332541"/>
            <a:ext cx="1631258" cy="2327598"/>
          </a:xfrm>
          <a:custGeom>
            <a:avLst/>
            <a:gdLst/>
            <a:ahLst/>
            <a:cxnLst/>
            <a:rect r="r" b="b" t="t" l="l"/>
            <a:pathLst>
              <a:path h="2327598" w="1631258">
                <a:moveTo>
                  <a:pt x="0" y="0"/>
                </a:moveTo>
                <a:lnTo>
                  <a:pt x="1631258" y="0"/>
                </a:lnTo>
                <a:lnTo>
                  <a:pt x="1631258" y="2327597"/>
                </a:lnTo>
                <a:lnTo>
                  <a:pt x="0" y="232759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6461" y="3501833"/>
            <a:ext cx="10794091" cy="29673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919"/>
              </a:lnSpc>
            </a:pPr>
            <a:r>
              <a:rPr lang="en-US" sz="2799">
                <a:solidFill>
                  <a:srgbClr val="504C44"/>
                </a:solidFill>
                <a:latin typeface="Inter"/>
              </a:rPr>
              <a:t>Real examples from Dodge and Jefferson Counties demonstrate how the topline data sometimes doesn’t tell the full story. Let’s take a closer look at some indicators that tie directly to the work of our partners.</a:t>
            </a:r>
          </a:p>
          <a:p>
            <a:pPr>
              <a:lnSpc>
                <a:spcPts val="3919"/>
              </a:lnSpc>
            </a:pPr>
          </a:p>
          <a:p>
            <a:pPr>
              <a:lnSpc>
                <a:spcPts val="3919"/>
              </a:lnSpc>
            </a:pP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2936118" y="694649"/>
            <a:ext cx="3341951" cy="4768539"/>
          </a:xfrm>
          <a:custGeom>
            <a:avLst/>
            <a:gdLst/>
            <a:ahLst/>
            <a:cxnLst/>
            <a:rect r="r" b="b" t="t" l="l"/>
            <a:pathLst>
              <a:path h="4768539" w="3341951">
                <a:moveTo>
                  <a:pt x="0" y="0"/>
                </a:moveTo>
                <a:lnTo>
                  <a:pt x="3341951" y="0"/>
                </a:lnTo>
                <a:lnTo>
                  <a:pt x="3341951" y="4768539"/>
                </a:lnTo>
                <a:lnTo>
                  <a:pt x="0" y="4768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2399469"/>
            <a:ext cx="7175962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Raleway"/>
              </a:rPr>
              <a:t>DIGGING DEEPER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4777593" y="5595955"/>
            <a:ext cx="6854139" cy="3467316"/>
            <a:chOff x="0" y="0"/>
            <a:chExt cx="1805205" cy="91320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805205" cy="913203"/>
            </a:xfrm>
            <a:custGeom>
              <a:avLst/>
              <a:gdLst/>
              <a:ahLst/>
              <a:cxnLst/>
              <a:rect r="r" b="b" t="t" l="l"/>
              <a:pathLst>
                <a:path h="913203" w="1805205">
                  <a:moveTo>
                    <a:pt x="0" y="0"/>
                  </a:moveTo>
                  <a:lnTo>
                    <a:pt x="1805205" y="0"/>
                  </a:lnTo>
                  <a:lnTo>
                    <a:pt x="1805205" y="913203"/>
                  </a:lnTo>
                  <a:lnTo>
                    <a:pt x="0" y="913203"/>
                  </a:lnTo>
                  <a:close/>
                </a:path>
              </a:pathLst>
            </a:custGeom>
            <a:solidFill>
              <a:srgbClr val="F1EDE9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1805205" cy="96082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5790791" y="6234238"/>
            <a:ext cx="3904393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504C44"/>
                </a:solidFill>
                <a:latin typeface="Inter Bold"/>
              </a:rPr>
              <a:t>Adequate Prenatal Care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790791" y="7094663"/>
            <a:ext cx="3770446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504C44"/>
                </a:solidFill>
                <a:latin typeface="Inter Bold"/>
              </a:rPr>
              <a:t>Third Grade Reading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790791" y="7955088"/>
            <a:ext cx="5532168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504C44"/>
                </a:solidFill>
                <a:latin typeface="Inter Bold"/>
              </a:rPr>
              <a:t>Depression Rates Among Teens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73295" y="2956897"/>
            <a:ext cx="4512422" cy="4373206"/>
            <a:chOff x="0" y="0"/>
            <a:chExt cx="6016563" cy="583094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5627" t="0" r="15627" b="0"/>
            <a:stretch>
              <a:fillRect/>
            </a:stretch>
          </p:blipFill>
          <p:spPr>
            <a:xfrm flipH="false" flipV="false">
              <a:off x="0" y="0"/>
              <a:ext cx="6016563" cy="5830941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144000" y="3282993"/>
            <a:ext cx="607736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Raleway"/>
              </a:rPr>
              <a:t>ADEQUATE PRENATAL CARE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5218728"/>
            <a:ext cx="5817793" cy="20821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504C44"/>
                </a:solidFill>
                <a:latin typeface="Inter"/>
              </a:rPr>
              <a:t>Children and communities thrive when all families have support and resources to provide a safe, stable and supportive environment, prenatal to postpartum and throughout a child’s lifespan.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03954" y="508203"/>
            <a:ext cx="10383974" cy="9270594"/>
          </a:xfrm>
          <a:custGeom>
            <a:avLst/>
            <a:gdLst/>
            <a:ahLst/>
            <a:cxnLst/>
            <a:rect r="r" b="b" t="t" l="l"/>
            <a:pathLst>
              <a:path h="9270594" w="10383974">
                <a:moveTo>
                  <a:pt x="0" y="0"/>
                </a:moveTo>
                <a:lnTo>
                  <a:pt x="10383974" y="0"/>
                </a:lnTo>
                <a:lnTo>
                  <a:pt x="10383974" y="9270594"/>
                </a:lnTo>
                <a:lnTo>
                  <a:pt x="0" y="9270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699809" y="1028700"/>
            <a:ext cx="6280556" cy="3729010"/>
            <a:chOff x="0" y="0"/>
            <a:chExt cx="8374075" cy="4972014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8374075" cy="4972014"/>
              <a:chOff x="0" y="0"/>
              <a:chExt cx="1654138" cy="982126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654138" cy="982126"/>
              </a:xfrm>
              <a:custGeom>
                <a:avLst/>
                <a:gdLst/>
                <a:ahLst/>
                <a:cxnLst/>
                <a:rect r="r" b="b" t="t" l="l"/>
                <a:pathLst>
                  <a:path h="982126" w="1654138">
                    <a:moveTo>
                      <a:pt x="0" y="0"/>
                    </a:moveTo>
                    <a:lnTo>
                      <a:pt x="1654138" y="0"/>
                    </a:lnTo>
                    <a:lnTo>
                      <a:pt x="1654138" y="982126"/>
                    </a:lnTo>
                    <a:lnTo>
                      <a:pt x="0" y="982126"/>
                    </a:lnTo>
                    <a:close/>
                  </a:path>
                </a:pathLst>
              </a:custGeom>
              <a:solidFill>
                <a:srgbClr val="F1EDE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654138" cy="1029751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402803" y="1004170"/>
              <a:ext cx="7568469" cy="32738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504C44"/>
                  </a:solidFill>
                  <a:latin typeface="Inter"/>
                </a:rPr>
                <a:t>When we look at the overall picture, it appears that access to adequate prenatal care has remained steady between 75% and 78% since 2017.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02803" y="378152"/>
              <a:ext cx="2705529" cy="459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504C44"/>
                  </a:solidFill>
                  <a:latin typeface="Raleway Bold"/>
                </a:rPr>
                <a:t>TOPLINE DATA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27645" y="734508"/>
            <a:ext cx="10488117" cy="9046451"/>
          </a:xfrm>
          <a:custGeom>
            <a:avLst/>
            <a:gdLst/>
            <a:ahLst/>
            <a:cxnLst/>
            <a:rect r="r" b="b" t="t" l="l"/>
            <a:pathLst>
              <a:path h="9046451" w="10488117">
                <a:moveTo>
                  <a:pt x="0" y="0"/>
                </a:moveTo>
                <a:lnTo>
                  <a:pt x="10488117" y="0"/>
                </a:lnTo>
                <a:lnTo>
                  <a:pt x="10488117" y="9046451"/>
                </a:lnTo>
                <a:lnTo>
                  <a:pt x="0" y="90464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8562" y="4527379"/>
            <a:ext cx="6414502" cy="4934525"/>
            <a:chOff x="0" y="0"/>
            <a:chExt cx="8552670" cy="6579367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8552670" cy="6579367"/>
              <a:chOff x="0" y="0"/>
              <a:chExt cx="1689416" cy="129962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689416" cy="1299628"/>
              </a:xfrm>
              <a:custGeom>
                <a:avLst/>
                <a:gdLst/>
                <a:ahLst/>
                <a:cxnLst/>
                <a:rect r="r" b="b" t="t" l="l"/>
                <a:pathLst>
                  <a:path h="1299628" w="1689416">
                    <a:moveTo>
                      <a:pt x="0" y="0"/>
                    </a:moveTo>
                    <a:lnTo>
                      <a:pt x="1689416" y="0"/>
                    </a:lnTo>
                    <a:lnTo>
                      <a:pt x="1689416" y="1299628"/>
                    </a:lnTo>
                    <a:lnTo>
                      <a:pt x="0" y="1299628"/>
                    </a:lnTo>
                    <a:close/>
                  </a:path>
                </a:pathLst>
              </a:custGeom>
              <a:solidFill>
                <a:srgbClr val="F1EDE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689416" cy="134725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604465" y="907565"/>
              <a:ext cx="7604188" cy="52550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504C44"/>
                  </a:solidFill>
                  <a:latin typeface="Inter"/>
                </a:rPr>
                <a:t>When we break the data down by race we see a more nuanced picture: Access to adequate care remained stable for White women, improved drastically for Black women, and steadily declined for Hispanic women (from 77% to 66%).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604465" y="229172"/>
              <a:ext cx="5134419" cy="459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504C44"/>
                  </a:solidFill>
                  <a:latin typeface="Raleway Bold"/>
                </a:rPr>
                <a:t>DISAGGREGATED DATA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73295" y="2956897"/>
            <a:ext cx="4512422" cy="4373206"/>
            <a:chOff x="0" y="0"/>
            <a:chExt cx="6016563" cy="5830941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5756" t="0" r="15756" b="0"/>
            <a:stretch>
              <a:fillRect/>
            </a:stretch>
          </p:blipFill>
          <p:spPr>
            <a:xfrm flipH="false" flipV="false">
              <a:off x="0" y="0"/>
              <a:ext cx="6016563" cy="5830941"/>
            </a:xfrm>
            <a:prstGeom prst="rect">
              <a:avLst/>
            </a:prstGeom>
          </p:spPr>
        </p:pic>
      </p:grpSp>
      <p:sp>
        <p:nvSpPr>
          <p:cNvPr name="TextBox 4" id="4"/>
          <p:cNvSpPr txBox="true"/>
          <p:nvPr/>
        </p:nvSpPr>
        <p:spPr>
          <a:xfrm rot="0">
            <a:off x="9144000" y="3282993"/>
            <a:ext cx="6077360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 spc="799">
                <a:solidFill>
                  <a:srgbClr val="504C44"/>
                </a:solidFill>
                <a:latin typeface="Raleway"/>
              </a:rPr>
              <a:t>THIRD GRADE READING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144000" y="5218728"/>
            <a:ext cx="5817793" cy="1243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>
                <a:solidFill>
                  <a:srgbClr val="504C44"/>
                </a:solidFill>
                <a:latin typeface="Inter"/>
              </a:rPr>
              <a:t>Without a strong foundation in reading, children are left behind at the beginning of their education.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38522" y="667493"/>
            <a:ext cx="11093553" cy="8952015"/>
          </a:xfrm>
          <a:custGeom>
            <a:avLst/>
            <a:gdLst/>
            <a:ahLst/>
            <a:cxnLst/>
            <a:rect r="r" b="b" t="t" l="l"/>
            <a:pathLst>
              <a:path h="8952015" w="11093553">
                <a:moveTo>
                  <a:pt x="0" y="0"/>
                </a:moveTo>
                <a:lnTo>
                  <a:pt x="11093553" y="0"/>
                </a:lnTo>
                <a:lnTo>
                  <a:pt x="11093553" y="8952014"/>
                </a:lnTo>
                <a:lnTo>
                  <a:pt x="0" y="89520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28700" y="1425524"/>
            <a:ext cx="5513548" cy="3717976"/>
            <a:chOff x="0" y="0"/>
            <a:chExt cx="7351398" cy="495730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7351398" cy="4957301"/>
              <a:chOff x="0" y="0"/>
              <a:chExt cx="1452128" cy="979220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452128" cy="979220"/>
              </a:xfrm>
              <a:custGeom>
                <a:avLst/>
                <a:gdLst/>
                <a:ahLst/>
                <a:cxnLst/>
                <a:rect r="r" b="b" t="t" l="l"/>
                <a:pathLst>
                  <a:path h="979220" w="1452128">
                    <a:moveTo>
                      <a:pt x="0" y="0"/>
                    </a:moveTo>
                    <a:lnTo>
                      <a:pt x="1452128" y="0"/>
                    </a:lnTo>
                    <a:lnTo>
                      <a:pt x="1452128" y="979220"/>
                    </a:lnTo>
                    <a:lnTo>
                      <a:pt x="0" y="979220"/>
                    </a:lnTo>
                    <a:close/>
                  </a:path>
                </a:pathLst>
              </a:custGeom>
              <a:solidFill>
                <a:srgbClr val="F1EDE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452128" cy="102684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497308" y="1107600"/>
              <a:ext cx="6854090" cy="32738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504C44"/>
                  </a:solidFill>
                  <a:latin typeface="Inter"/>
                </a:rPr>
                <a:t>When we look at the overall picture, reading proficiency dipped to 35% following the COVID pandemic, and is slowly rebounding.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497308" y="393487"/>
              <a:ext cx="2705529" cy="459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504C44"/>
                  </a:solidFill>
                  <a:latin typeface="Raleway Bold"/>
                </a:rPr>
                <a:t>TOPLINE DATA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F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007454" y="202295"/>
            <a:ext cx="10251846" cy="9882410"/>
          </a:xfrm>
          <a:custGeom>
            <a:avLst/>
            <a:gdLst/>
            <a:ahLst/>
            <a:cxnLst/>
            <a:rect r="r" b="b" t="t" l="l"/>
            <a:pathLst>
              <a:path h="9882410" w="10251846">
                <a:moveTo>
                  <a:pt x="0" y="0"/>
                </a:moveTo>
                <a:lnTo>
                  <a:pt x="10251846" y="0"/>
                </a:lnTo>
                <a:lnTo>
                  <a:pt x="10251846" y="9882410"/>
                </a:lnTo>
                <a:lnTo>
                  <a:pt x="0" y="9882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09290" y="4216618"/>
            <a:ext cx="6119821" cy="5604256"/>
            <a:chOff x="0" y="0"/>
            <a:chExt cx="8159761" cy="7472341"/>
          </a:xfrm>
        </p:grpSpPr>
        <p:grpSp>
          <p:nvGrpSpPr>
            <p:cNvPr name="Group 4" id="4"/>
            <p:cNvGrpSpPr/>
            <p:nvPr/>
          </p:nvGrpSpPr>
          <p:grpSpPr>
            <a:xfrm rot="0">
              <a:off x="0" y="0"/>
              <a:ext cx="8159761" cy="7472341"/>
              <a:chOff x="0" y="0"/>
              <a:chExt cx="1611805" cy="1476018"/>
            </a:xfrm>
          </p:grpSpPr>
          <p:sp>
            <p:nvSpPr>
              <p:cNvPr name="Freeform 5" id="5"/>
              <p:cNvSpPr/>
              <p:nvPr/>
            </p:nvSpPr>
            <p:spPr>
              <a:xfrm flipH="false" flipV="false" rot="0">
                <a:off x="0" y="0"/>
                <a:ext cx="1611805" cy="1476018"/>
              </a:xfrm>
              <a:custGeom>
                <a:avLst/>
                <a:gdLst/>
                <a:ahLst/>
                <a:cxnLst/>
                <a:rect r="r" b="b" t="t" l="l"/>
                <a:pathLst>
                  <a:path h="1476018" w="1611805">
                    <a:moveTo>
                      <a:pt x="0" y="0"/>
                    </a:moveTo>
                    <a:lnTo>
                      <a:pt x="1611805" y="0"/>
                    </a:lnTo>
                    <a:lnTo>
                      <a:pt x="1611805" y="1476018"/>
                    </a:lnTo>
                    <a:lnTo>
                      <a:pt x="0" y="1476018"/>
                    </a:lnTo>
                    <a:close/>
                  </a:path>
                </a:pathLst>
              </a:custGeom>
              <a:solidFill>
                <a:srgbClr val="F1EDE9"/>
              </a:solidFill>
            </p:spPr>
          </p:sp>
          <p:sp>
            <p:nvSpPr>
              <p:cNvPr name="TextBox 6" id="6"/>
              <p:cNvSpPr txBox="true"/>
              <p:nvPr/>
            </p:nvSpPr>
            <p:spPr>
              <a:xfrm>
                <a:off x="0" y="-47625"/>
                <a:ext cx="1611805" cy="1523643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TextBox 7" id="7"/>
            <p:cNvSpPr txBox="true"/>
            <p:nvPr/>
          </p:nvSpPr>
          <p:spPr>
            <a:xfrm rot="0">
              <a:off x="390161" y="1036162"/>
              <a:ext cx="6788530" cy="591544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504C44"/>
                  </a:solidFill>
                  <a:latin typeface="Inter"/>
                </a:rPr>
                <a:t>When break the data down by income, a significantly different picture emerges. What are the challenges contributing to this outcome? How is the system as a whole working for one group, but not another (equally large or larger) group of students?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90161" y="357768"/>
              <a:ext cx="5241576" cy="4593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000">
                  <a:solidFill>
                    <a:srgbClr val="504C44"/>
                  </a:solidFill>
                  <a:latin typeface="Raleway Bold"/>
                </a:rPr>
                <a:t>DISAGGREGATED DATA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DAF48_fzm0s</dc:identifier>
  <dcterms:modified xsi:type="dcterms:W3CDTF">2011-08-01T06:04:30Z</dcterms:modified>
  <cp:revision>1</cp:revision>
  <dc:title>Disaggregated Scorecard Data</dc:title>
</cp:coreProperties>
</file>